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sldIdLst>
    <p:sldId id="261" r:id="rId5"/>
    <p:sldId id="262" r:id="rId6"/>
    <p:sldId id="263" r:id="rId7"/>
    <p:sldId id="267" r:id="rId8"/>
    <p:sldId id="264" r:id="rId9"/>
    <p:sldId id="269" r:id="rId10"/>
    <p:sldId id="275" r:id="rId11"/>
    <p:sldId id="274" r:id="rId12"/>
    <p:sldId id="270" r:id="rId13"/>
    <p:sldId id="276" r:id="rId14"/>
    <p:sldId id="271" r:id="rId15"/>
    <p:sldId id="272" r:id="rId16"/>
    <p:sldId id="277" r:id="rId17"/>
    <p:sldId id="273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vestarhomefoods.com/blog/grocery-shopping-facts#:~:targetText=1.,hours%20grocery%20shopping%20per%20year.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Sources: </a:t>
            </a:r>
            <a:r>
              <a:rPr lang="fr-FR" dirty="0">
                <a:hlinkClick r:id="rId3"/>
              </a:rPr>
              <a:t>https://www.fivestarhomefoods.com/blog/grocery-shopping-facts#:~:targetText=1.,hours%20grocery%20shopping%20per%20year.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7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Smart Consuming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Jarrod </a:t>
            </a:r>
            <a:r>
              <a:rPr lang="en-US" dirty="0" err="1"/>
              <a:t>hattING</a:t>
            </a:r>
            <a:r>
              <a:rPr lang="en-US" dirty="0"/>
              <a:t> – THIBAUD DE TREGLODE - Ryckiel </a:t>
            </a:r>
            <a:r>
              <a:rPr lang="en-US" dirty="0" err="1"/>
              <a:t>hossie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6089-4A16-4979-BA90-AE307CBA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 </a:t>
            </a:r>
            <a:r>
              <a:rPr lang="fr-FR" dirty="0" err="1"/>
              <a:t>map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4242A-0F88-45D0-B5E0-71C4510A8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36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7DCA-3492-4FA6-A023-9DA4F0A4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6C0C-DB66-4525-AB32-79C13FCD0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34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08D7-32D7-4194-B524-CA9259C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 to market </a:t>
            </a:r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AC9B0-BB86-4C3E-9A2F-B2B28302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err="1"/>
              <a:t>Develop</a:t>
            </a:r>
            <a:r>
              <a:rPr lang="fr-FR" dirty="0"/>
              <a:t> an </a:t>
            </a:r>
            <a:r>
              <a:rPr lang="fr-FR" dirty="0" err="1"/>
              <a:t>independ</a:t>
            </a:r>
            <a:r>
              <a:rPr lang="fr-FR" dirty="0"/>
              <a:t> </a:t>
            </a:r>
            <a:r>
              <a:rPr lang="fr-FR" dirty="0" err="1"/>
              <a:t>player</a:t>
            </a:r>
            <a:r>
              <a:rPr lang="fr-FR" dirty="0"/>
              <a:t> </a:t>
            </a:r>
            <a:r>
              <a:rPr lang="fr-FR" dirty="0" err="1"/>
              <a:t>focusing</a:t>
            </a:r>
            <a:r>
              <a:rPr lang="fr-FR" dirty="0"/>
              <a:t> on </a:t>
            </a:r>
            <a:r>
              <a:rPr lang="fr-FR" dirty="0" err="1"/>
              <a:t>conecting</a:t>
            </a:r>
            <a:r>
              <a:rPr lang="fr-FR" dirty="0"/>
              <a:t> the </a:t>
            </a:r>
            <a:r>
              <a:rPr lang="fr-FR" dirty="0" err="1"/>
              <a:t>customer</a:t>
            </a:r>
            <a:r>
              <a:rPr lang="fr-FR" dirty="0"/>
              <a:t> to the marketplace. A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and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sell</a:t>
            </a:r>
            <a:r>
              <a:rPr lang="fr-FR" dirty="0"/>
              <a:t> SMA </a:t>
            </a:r>
            <a:r>
              <a:rPr lang="fr-FR" dirty="0" err="1"/>
              <a:t>directly</a:t>
            </a:r>
            <a:r>
              <a:rPr lang="fr-FR" dirty="0"/>
              <a:t> to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use the </a:t>
            </a:r>
            <a:r>
              <a:rPr lang="fr-FR" dirty="0" err="1"/>
              <a:t>product</a:t>
            </a:r>
            <a:r>
              <a:rPr lang="fr-FR" dirty="0"/>
              <a:t> on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preferred</a:t>
            </a:r>
            <a:r>
              <a:rPr lang="fr-FR" dirty="0"/>
              <a:t> marketplaces.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partenships</a:t>
            </a:r>
            <a:r>
              <a:rPr lang="fr-FR" dirty="0"/>
              <a:t> with </a:t>
            </a:r>
            <a:r>
              <a:rPr lang="fr-FR" dirty="0" err="1"/>
              <a:t>retail</a:t>
            </a:r>
            <a:r>
              <a:rPr lang="fr-FR" dirty="0"/>
              <a:t> </a:t>
            </a:r>
            <a:r>
              <a:rPr lang="fr-FR" dirty="0" err="1"/>
              <a:t>grocery</a:t>
            </a:r>
            <a:r>
              <a:rPr lang="fr-FR" dirty="0"/>
              <a:t> stores (Amazon, Walmart…)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market the </a:t>
            </a:r>
            <a:r>
              <a:rPr lang="fr-FR" dirty="0" err="1"/>
              <a:t>product</a:t>
            </a:r>
            <a:r>
              <a:rPr lang="fr-FR" dirty="0"/>
              <a:t> to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with a close back end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Develop</a:t>
            </a:r>
            <a:r>
              <a:rPr lang="fr-FR" dirty="0"/>
              <a:t> the </a:t>
            </a:r>
            <a:r>
              <a:rPr lang="fr-FR" dirty="0" err="1"/>
              <a:t>product</a:t>
            </a:r>
            <a:r>
              <a:rPr lang="fr-FR" dirty="0"/>
              <a:t> with a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smart home </a:t>
            </a:r>
            <a:r>
              <a:rPr lang="fr-FR" dirty="0" err="1"/>
              <a:t>industry</a:t>
            </a:r>
            <a:r>
              <a:rPr lang="fr-FR" dirty="0"/>
              <a:t> to propose a full range of service to the end user.</a:t>
            </a:r>
          </a:p>
        </p:txBody>
      </p:sp>
    </p:spTree>
    <p:extLst>
      <p:ext uri="{BB962C8B-B14F-4D97-AF65-F5344CB8AC3E}">
        <p14:creationId xmlns:p14="http://schemas.microsoft.com/office/powerpoint/2010/main" val="2359812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6988-C094-4EAB-AB91-95DF3E6F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of </a:t>
            </a:r>
            <a:r>
              <a:rPr lang="fr-FR" dirty="0" err="1"/>
              <a:t>funding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8D0923-91A6-40E5-A7CE-917B2325AFA5}"/>
              </a:ext>
            </a:extLst>
          </p:cNvPr>
          <p:cNvSpPr/>
          <p:nvPr/>
        </p:nvSpPr>
        <p:spPr>
          <a:xfrm>
            <a:off x="1363048" y="1739729"/>
            <a:ext cx="3884550" cy="383979"/>
          </a:xfrm>
          <a:prstGeom prst="roundRect">
            <a:avLst/>
          </a:prstGeom>
          <a:solidFill>
            <a:schemeClr val="bg2">
              <a:lumMod val="50000"/>
              <a:alpha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Corporate</a:t>
            </a:r>
            <a:r>
              <a:rPr lang="fr-FR" dirty="0"/>
              <a:t> </a:t>
            </a:r>
            <a:r>
              <a:rPr lang="fr-FR" dirty="0" err="1"/>
              <a:t>Developers</a:t>
            </a:r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092D92-3BB4-4A1A-807A-8F22B3388073}"/>
              </a:ext>
            </a:extLst>
          </p:cNvPr>
          <p:cNvSpPr/>
          <p:nvPr/>
        </p:nvSpPr>
        <p:spPr>
          <a:xfrm>
            <a:off x="8111575" y="1739729"/>
            <a:ext cx="3884550" cy="383979"/>
          </a:xfrm>
          <a:prstGeom prst="roundRect">
            <a:avLst/>
          </a:prstGeom>
          <a:solidFill>
            <a:schemeClr val="bg2">
              <a:lumMod val="50000"/>
              <a:alpha val="7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Venture Capital </a:t>
            </a:r>
            <a:r>
              <a:rPr lang="fr-FR" dirty="0" err="1"/>
              <a:t>funds</a:t>
            </a:r>
            <a:endParaRPr lang="fr-F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4BCD67-B3FA-4BD5-AE24-ECA67C6F9154}"/>
              </a:ext>
            </a:extLst>
          </p:cNvPr>
          <p:cNvSpPr/>
          <p:nvPr/>
        </p:nvSpPr>
        <p:spPr>
          <a:xfrm>
            <a:off x="1363053" y="2336622"/>
            <a:ext cx="3884544" cy="4265998"/>
          </a:xfrm>
          <a:prstGeom prst="roundRect">
            <a:avLst>
              <a:gd name="adj" fmla="val 8370"/>
            </a:avLst>
          </a:prstGeom>
          <a:solidFill>
            <a:schemeClr val="tx1">
              <a:alpha val="19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fr-FR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E962C4-9B5E-44E9-8221-D8A28268F16D}"/>
              </a:ext>
            </a:extLst>
          </p:cNvPr>
          <p:cNvSpPr/>
          <p:nvPr/>
        </p:nvSpPr>
        <p:spPr>
          <a:xfrm>
            <a:off x="8111575" y="2336622"/>
            <a:ext cx="3884544" cy="4265998"/>
          </a:xfrm>
          <a:prstGeom prst="roundRect">
            <a:avLst>
              <a:gd name="adj" fmla="val 7732"/>
            </a:avLst>
          </a:prstGeom>
          <a:solidFill>
            <a:schemeClr val="tx1">
              <a:alpha val="19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TO BE DETERMINED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DE9D9C-87E1-4B08-A51B-A62BBEB98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37" y="2859741"/>
            <a:ext cx="1553899" cy="51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F624C0-03A4-4EAF-8B93-719C9310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23" y="3277121"/>
            <a:ext cx="895501" cy="10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12B18E7-156D-49CD-808A-C9E2A65C8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4" y="3774866"/>
            <a:ext cx="1824168" cy="5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logo">
            <a:extLst>
              <a:ext uri="{FF2B5EF4-FFF2-40B4-BE49-F238E27FC236}">
                <a16:creationId xmlns:a16="http://schemas.microsoft.com/office/drawing/2014/main" id="{EF10D5CE-D1AE-42D5-BC76-BC99F057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30" y="4073694"/>
            <a:ext cx="2462625" cy="16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ouveau logo Google">
            <a:extLst>
              <a:ext uri="{FF2B5EF4-FFF2-40B4-BE49-F238E27FC236}">
                <a16:creationId xmlns:a16="http://schemas.microsoft.com/office/drawing/2014/main" id="{D52B92D3-33A8-4A41-B3BF-35B03ADFCB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733" y="5002057"/>
            <a:ext cx="2008864" cy="91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almart logo">
            <a:extLst>
              <a:ext uri="{FF2B5EF4-FFF2-40B4-BE49-F238E27FC236}">
                <a16:creationId xmlns:a16="http://schemas.microsoft.com/office/drawing/2014/main" id="{51A8D8BE-61EA-4C62-841C-95D3535F6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7" b="23236"/>
          <a:stretch/>
        </p:blipFill>
        <p:spPr bwMode="auto">
          <a:xfrm>
            <a:off x="1582182" y="5640525"/>
            <a:ext cx="1463894" cy="46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5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9DA5-D8F4-4C93-A75C-5F884DD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Exit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14A9B-2B99-43EF-9A0D-6101AFF0C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Develop the start-up IPO: This would require a large amount of investment to scale the project and take care of Manufacturing, Sales &amp; Marketing, Distribution, Aftersales services.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Buy-out: Sell the project to a player within the domestic appliances/ smart home business (</a:t>
            </a:r>
            <a:r>
              <a:rPr lang="en-US" dirty="0" err="1"/>
              <a:t>i.e</a:t>
            </a:r>
            <a:r>
              <a:rPr lang="en-US" dirty="0"/>
              <a:t> Samsung…)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Joint-venture: Develop the product alongside with a company within the domestic appliances/ smart home business (</a:t>
            </a:r>
            <a:r>
              <a:rPr lang="en-US" dirty="0" err="1"/>
              <a:t>i.e</a:t>
            </a:r>
            <a:r>
              <a:rPr lang="en-US" dirty="0"/>
              <a:t> Samsung…)</a:t>
            </a:r>
          </a:p>
        </p:txBody>
      </p:sp>
    </p:spTree>
    <p:extLst>
      <p:ext uri="{BB962C8B-B14F-4D97-AF65-F5344CB8AC3E}">
        <p14:creationId xmlns:p14="http://schemas.microsoft.com/office/powerpoint/2010/main" val="128522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DE77-ED5A-4999-B9D9-BA5C8A25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959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59462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0C22D97-0647-4F0C-A7F7-D4150381F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6"/>
          <a:stretch/>
        </p:blipFill>
        <p:spPr>
          <a:xfrm>
            <a:off x="938477" y="1787885"/>
            <a:ext cx="3864337" cy="44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D47AF-831D-4E47-8179-FBCB52DD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product</a:t>
            </a:r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15F43E-1D17-4CA2-935D-E282790A6D10}"/>
              </a:ext>
            </a:extLst>
          </p:cNvPr>
          <p:cNvSpPr/>
          <p:nvPr/>
        </p:nvSpPr>
        <p:spPr>
          <a:xfrm>
            <a:off x="6938925" y="1787885"/>
            <a:ext cx="3305906" cy="61840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623945-5BA3-447F-ABCD-1E29FBAA578D}"/>
              </a:ext>
            </a:extLst>
          </p:cNvPr>
          <p:cNvCxnSpPr>
            <a:cxnSpLocks/>
          </p:cNvCxnSpPr>
          <p:nvPr/>
        </p:nvCxnSpPr>
        <p:spPr>
          <a:xfrm>
            <a:off x="5870870" y="1787885"/>
            <a:ext cx="0" cy="446400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B012C3-4B1C-4E30-8EDE-5AB1489D3CCA}"/>
              </a:ext>
            </a:extLst>
          </p:cNvPr>
          <p:cNvSpPr/>
          <p:nvPr/>
        </p:nvSpPr>
        <p:spPr>
          <a:xfrm>
            <a:off x="6938926" y="2688904"/>
            <a:ext cx="3305899" cy="3562981"/>
          </a:xfrm>
          <a:prstGeom prst="roundRect">
            <a:avLst>
              <a:gd name="adj" fmla="val 7732"/>
            </a:avLst>
          </a:prstGeom>
          <a:solidFill>
            <a:schemeClr val="tx1">
              <a:alpha val="19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Hardware </a:t>
            </a:r>
            <a:r>
              <a:rPr lang="fr-FR" dirty="0" err="1"/>
              <a:t>equiped</a:t>
            </a:r>
            <a:endParaRPr lang="fr-FR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Back-up by an app for </a:t>
            </a:r>
            <a:r>
              <a:rPr lang="fr-FR" dirty="0" err="1"/>
              <a:t>additional</a:t>
            </a:r>
            <a:r>
              <a:rPr lang="fr-FR" dirty="0"/>
              <a:t> info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positioned</a:t>
            </a:r>
            <a:r>
              <a:rPr lang="fr-FR" dirty="0"/>
              <a:t> </a:t>
            </a:r>
            <a:r>
              <a:rPr lang="fr-FR" dirty="0" err="1"/>
              <a:t>anywhere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792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47AF-831D-4E47-8179-FBCB52DD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product</a:t>
            </a:r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0E983F-8350-42BD-807B-11FC3F773B27}"/>
              </a:ext>
            </a:extLst>
          </p:cNvPr>
          <p:cNvSpPr/>
          <p:nvPr/>
        </p:nvSpPr>
        <p:spPr>
          <a:xfrm>
            <a:off x="5120766" y="1787885"/>
            <a:ext cx="2653200" cy="618403"/>
          </a:xfrm>
          <a:prstGeom prst="roundRect">
            <a:avLst/>
          </a:prstGeom>
          <a:solidFill>
            <a:schemeClr val="bg2">
              <a:lumMod val="50000"/>
              <a:alpha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What are the </a:t>
            </a:r>
            <a:r>
              <a:rPr lang="fr-FR" dirty="0" err="1"/>
              <a:t>benefits</a:t>
            </a:r>
            <a:r>
              <a:rPr lang="fr-FR" dirty="0"/>
              <a:t>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FFE24B-39A2-4113-BDA4-4C24969810EF}"/>
              </a:ext>
            </a:extLst>
          </p:cNvPr>
          <p:cNvSpPr/>
          <p:nvPr/>
        </p:nvSpPr>
        <p:spPr>
          <a:xfrm>
            <a:off x="9096903" y="1787885"/>
            <a:ext cx="2653200" cy="618403"/>
          </a:xfrm>
          <a:prstGeom prst="roundRect">
            <a:avLst/>
          </a:prstGeom>
          <a:solidFill>
            <a:schemeClr val="bg2">
              <a:lumMod val="50000"/>
              <a:alpha val="7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Next </a:t>
            </a:r>
            <a:r>
              <a:rPr lang="fr-FR" dirty="0" err="1"/>
              <a:t>steps</a:t>
            </a:r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623945-5BA3-447F-ABCD-1E29FBAA578D}"/>
              </a:ext>
            </a:extLst>
          </p:cNvPr>
          <p:cNvCxnSpPr>
            <a:cxnSpLocks/>
          </p:cNvCxnSpPr>
          <p:nvPr/>
        </p:nvCxnSpPr>
        <p:spPr>
          <a:xfrm>
            <a:off x="4459298" y="1787885"/>
            <a:ext cx="0" cy="446400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454780-9B02-4FC9-AE6C-9B21C1C1EECA}"/>
              </a:ext>
            </a:extLst>
          </p:cNvPr>
          <p:cNvCxnSpPr>
            <a:cxnSpLocks/>
          </p:cNvCxnSpPr>
          <p:nvPr/>
        </p:nvCxnSpPr>
        <p:spPr>
          <a:xfrm>
            <a:off x="8435434" y="1787885"/>
            <a:ext cx="0" cy="446400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C1100A-5701-43BC-95B5-16455019E823}"/>
              </a:ext>
            </a:extLst>
          </p:cNvPr>
          <p:cNvSpPr/>
          <p:nvPr/>
        </p:nvSpPr>
        <p:spPr>
          <a:xfrm>
            <a:off x="5120771" y="2726268"/>
            <a:ext cx="2653194" cy="3525618"/>
          </a:xfrm>
          <a:prstGeom prst="roundRect">
            <a:avLst>
              <a:gd name="adj" fmla="val 8370"/>
            </a:avLst>
          </a:prstGeom>
          <a:solidFill>
            <a:schemeClr val="tx1">
              <a:alpha val="19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Automate </a:t>
            </a:r>
            <a:r>
              <a:rPr lang="fr-FR" dirty="0" err="1"/>
              <a:t>ordering</a:t>
            </a:r>
            <a:r>
              <a:rPr lang="fr-FR" dirty="0"/>
              <a:t> process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productivity</a:t>
            </a:r>
            <a:endParaRPr lang="fr-F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waste</a:t>
            </a:r>
            <a:r>
              <a:rPr lang="fr-FR" dirty="0"/>
              <a:t> &amp; back-up </a:t>
            </a:r>
            <a:r>
              <a:rPr lang="fr-FR" dirty="0" err="1"/>
              <a:t>purchase</a:t>
            </a:r>
            <a:endParaRPr lang="fr-F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32FF0-665A-41C6-B04D-74DAB360FC67}"/>
              </a:ext>
            </a:extLst>
          </p:cNvPr>
          <p:cNvSpPr/>
          <p:nvPr/>
        </p:nvSpPr>
        <p:spPr>
          <a:xfrm>
            <a:off x="9096903" y="2726268"/>
            <a:ext cx="2653194" cy="3525618"/>
          </a:xfrm>
          <a:prstGeom prst="roundRect">
            <a:avLst>
              <a:gd name="adj" fmla="val 7732"/>
            </a:avLst>
          </a:prstGeom>
          <a:solidFill>
            <a:schemeClr val="tx1">
              <a:alpha val="19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Develop</a:t>
            </a:r>
            <a:r>
              <a:rPr lang="fr-FR" dirty="0"/>
              <a:t> prototype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Market </a:t>
            </a:r>
            <a:r>
              <a:rPr lang="fr-FR" dirty="0" err="1"/>
              <a:t>research</a:t>
            </a:r>
            <a:r>
              <a:rPr lang="fr-FR" dirty="0"/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442469-855B-4362-B0B3-9A0D46DA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62"/>
          <a:stretch/>
        </p:blipFill>
        <p:spPr>
          <a:xfrm>
            <a:off x="1140982" y="2738670"/>
            <a:ext cx="2653191" cy="3513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236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D83E-47AC-4966-957F-DDDCB5D3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fr-FR" dirty="0"/>
              <a:t>Revenue Stream options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B6E090-6FB1-4D0C-8B65-D7D6D7E7B7BB}"/>
              </a:ext>
            </a:extLst>
          </p:cNvPr>
          <p:cNvSpPr/>
          <p:nvPr/>
        </p:nvSpPr>
        <p:spPr>
          <a:xfrm>
            <a:off x="2259011" y="1787886"/>
            <a:ext cx="2653200" cy="61840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Option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E41E75-6331-420E-80FF-C4605905EAD1}"/>
              </a:ext>
            </a:extLst>
          </p:cNvPr>
          <p:cNvSpPr/>
          <p:nvPr/>
        </p:nvSpPr>
        <p:spPr>
          <a:xfrm>
            <a:off x="5677957" y="1787886"/>
            <a:ext cx="2653200" cy="618403"/>
          </a:xfrm>
          <a:prstGeom prst="roundRect">
            <a:avLst/>
          </a:prstGeom>
          <a:solidFill>
            <a:schemeClr val="bg2">
              <a:lumMod val="50000"/>
              <a:alpha val="8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Option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31E357-C5EF-41D3-AD8E-D036E31E0D83}"/>
              </a:ext>
            </a:extLst>
          </p:cNvPr>
          <p:cNvSpPr/>
          <p:nvPr/>
        </p:nvSpPr>
        <p:spPr>
          <a:xfrm>
            <a:off x="9096903" y="1787885"/>
            <a:ext cx="2653200" cy="618403"/>
          </a:xfrm>
          <a:prstGeom prst="roundRect">
            <a:avLst/>
          </a:prstGeom>
          <a:solidFill>
            <a:schemeClr val="bg2">
              <a:lumMod val="50000"/>
              <a:alpha val="7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Option 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A28BCC-6BB8-48BC-AF36-552973B7AF79}"/>
              </a:ext>
            </a:extLst>
          </p:cNvPr>
          <p:cNvSpPr/>
          <p:nvPr/>
        </p:nvSpPr>
        <p:spPr>
          <a:xfrm>
            <a:off x="286279" y="2810597"/>
            <a:ext cx="1476000" cy="618403"/>
          </a:xfrm>
          <a:prstGeom prst="roundRect">
            <a:avLst/>
          </a:prstGeom>
          <a:solidFill>
            <a:schemeClr val="bg1">
              <a:lumMod val="50000"/>
              <a:lumOff val="5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64FB32-8752-4ED2-8FE3-3DE9AF9BC7A7}"/>
              </a:ext>
            </a:extLst>
          </p:cNvPr>
          <p:cNvSpPr/>
          <p:nvPr/>
        </p:nvSpPr>
        <p:spPr>
          <a:xfrm>
            <a:off x="286279" y="5930280"/>
            <a:ext cx="1476000" cy="618403"/>
          </a:xfrm>
          <a:prstGeom prst="roundRect">
            <a:avLst/>
          </a:prstGeom>
          <a:solidFill>
            <a:schemeClr val="bg1">
              <a:lumMod val="85000"/>
              <a:lumOff val="1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Management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CFD92D-D063-4892-8972-FE257A5CB84D}"/>
              </a:ext>
            </a:extLst>
          </p:cNvPr>
          <p:cNvSpPr/>
          <p:nvPr/>
        </p:nvSpPr>
        <p:spPr>
          <a:xfrm>
            <a:off x="286279" y="4890385"/>
            <a:ext cx="1476000" cy="618403"/>
          </a:xfrm>
          <a:prstGeom prst="roundRect">
            <a:avLst/>
          </a:prstGeom>
          <a:solidFill>
            <a:schemeClr val="bg1">
              <a:lumMod val="75000"/>
              <a:lumOff val="2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Commission </a:t>
            </a:r>
            <a:endParaRPr lang="fr-F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644353-00B6-4543-82FF-FC530DBA11AB}"/>
              </a:ext>
            </a:extLst>
          </p:cNvPr>
          <p:cNvSpPr/>
          <p:nvPr/>
        </p:nvSpPr>
        <p:spPr>
          <a:xfrm>
            <a:off x="286279" y="3850491"/>
            <a:ext cx="1476000" cy="618403"/>
          </a:xfrm>
          <a:prstGeom prst="roundRect">
            <a:avLst/>
          </a:prstGeom>
          <a:solidFill>
            <a:schemeClr val="bg1">
              <a:lumMod val="65000"/>
              <a:lumOff val="3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Subscription</a:t>
            </a:r>
            <a:r>
              <a:rPr lang="fr-FR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9B0C18-588E-4826-9623-06C791E24FA9}"/>
              </a:ext>
            </a:extLst>
          </p:cNvPr>
          <p:cNvCxnSpPr>
            <a:cxnSpLocks/>
          </p:cNvCxnSpPr>
          <p:nvPr/>
        </p:nvCxnSpPr>
        <p:spPr>
          <a:xfrm>
            <a:off x="5302780" y="1787886"/>
            <a:ext cx="0" cy="4760798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2EB1DB-EE86-4EA6-AF49-B1047AAC88CD}"/>
              </a:ext>
            </a:extLst>
          </p:cNvPr>
          <p:cNvCxnSpPr>
            <a:cxnSpLocks/>
          </p:cNvCxnSpPr>
          <p:nvPr/>
        </p:nvCxnSpPr>
        <p:spPr>
          <a:xfrm>
            <a:off x="8687858" y="1787885"/>
            <a:ext cx="0" cy="4760798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BEAD39E-E346-43BF-AA38-3167045C5211}"/>
              </a:ext>
            </a:extLst>
          </p:cNvPr>
          <p:cNvSpPr/>
          <p:nvPr/>
        </p:nvSpPr>
        <p:spPr>
          <a:xfrm>
            <a:off x="2259011" y="2810597"/>
            <a:ext cx="2653200" cy="618403"/>
          </a:xfrm>
          <a:prstGeom prst="roundRect">
            <a:avLst/>
          </a:prstGeom>
          <a:solidFill>
            <a:schemeClr val="bg1">
              <a:lumMod val="50000"/>
              <a:lumOff val="5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Between</a:t>
            </a:r>
            <a:r>
              <a:rPr lang="fr-FR" dirty="0"/>
              <a:t> $200-$300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97B6C3-F895-47C5-BF33-931D3CB69B0B}"/>
              </a:ext>
            </a:extLst>
          </p:cNvPr>
          <p:cNvSpPr/>
          <p:nvPr/>
        </p:nvSpPr>
        <p:spPr>
          <a:xfrm>
            <a:off x="2259011" y="5930280"/>
            <a:ext cx="2653200" cy="618403"/>
          </a:xfrm>
          <a:prstGeom prst="roundRect">
            <a:avLst/>
          </a:prstGeom>
          <a:solidFill>
            <a:schemeClr val="bg1">
              <a:lumMod val="85000"/>
              <a:lumOff val="1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are </a:t>
            </a:r>
            <a:r>
              <a:rPr lang="fr-FR" dirty="0" err="1"/>
              <a:t>kept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6344A0-5981-4495-9B37-2ED9D74A5294}"/>
              </a:ext>
            </a:extLst>
          </p:cNvPr>
          <p:cNvSpPr/>
          <p:nvPr/>
        </p:nvSpPr>
        <p:spPr>
          <a:xfrm>
            <a:off x="2259011" y="4890385"/>
            <a:ext cx="2653200" cy="618403"/>
          </a:xfrm>
          <a:prstGeom prst="roundRect">
            <a:avLst/>
          </a:prstGeom>
          <a:solidFill>
            <a:schemeClr val="bg1">
              <a:lumMod val="75000"/>
              <a:lumOff val="2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commission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4DEB5A-D7E2-47FD-B7EB-90B62F561191}"/>
              </a:ext>
            </a:extLst>
          </p:cNvPr>
          <p:cNvSpPr/>
          <p:nvPr/>
        </p:nvSpPr>
        <p:spPr>
          <a:xfrm>
            <a:off x="2259011" y="3850491"/>
            <a:ext cx="2653200" cy="618403"/>
          </a:xfrm>
          <a:prstGeom prst="roundRect">
            <a:avLst/>
          </a:prstGeom>
          <a:solidFill>
            <a:schemeClr val="bg1">
              <a:lumMod val="65000"/>
              <a:lumOff val="3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</a:t>
            </a:r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fees</a:t>
            </a:r>
            <a:r>
              <a:rPr lang="fr-FR" dirty="0"/>
              <a:t>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D189BB-A8AA-42FE-83AA-314843E4103F}"/>
              </a:ext>
            </a:extLst>
          </p:cNvPr>
          <p:cNvSpPr/>
          <p:nvPr/>
        </p:nvSpPr>
        <p:spPr>
          <a:xfrm>
            <a:off x="5677957" y="2810597"/>
            <a:ext cx="2653200" cy="618403"/>
          </a:xfrm>
          <a:prstGeom prst="roundRect">
            <a:avLst/>
          </a:prstGeom>
          <a:solidFill>
            <a:schemeClr val="bg1">
              <a:lumMod val="50000"/>
              <a:lumOff val="5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$100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21C634D-A34D-4D48-AD89-3185935CD663}"/>
              </a:ext>
            </a:extLst>
          </p:cNvPr>
          <p:cNvSpPr/>
          <p:nvPr/>
        </p:nvSpPr>
        <p:spPr>
          <a:xfrm>
            <a:off x="5677957" y="5930280"/>
            <a:ext cx="2653200" cy="618403"/>
          </a:xfrm>
          <a:prstGeom prst="roundRect">
            <a:avLst/>
          </a:prstGeom>
          <a:solidFill>
            <a:schemeClr val="bg1">
              <a:lumMod val="85000"/>
              <a:lumOff val="1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are </a:t>
            </a:r>
            <a:r>
              <a:rPr lang="fr-FR" dirty="0" err="1"/>
              <a:t>kept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 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B94210-045E-4221-922D-D2D61B431BFB}"/>
              </a:ext>
            </a:extLst>
          </p:cNvPr>
          <p:cNvSpPr/>
          <p:nvPr/>
        </p:nvSpPr>
        <p:spPr>
          <a:xfrm>
            <a:off x="5677957" y="4890385"/>
            <a:ext cx="2653200" cy="618403"/>
          </a:xfrm>
          <a:prstGeom prst="roundRect">
            <a:avLst/>
          </a:prstGeom>
          <a:solidFill>
            <a:schemeClr val="bg1">
              <a:lumMod val="75000"/>
              <a:lumOff val="2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1%-2% </a:t>
            </a:r>
            <a:r>
              <a:rPr lang="fr-FR" dirty="0" err="1"/>
              <a:t>fee</a:t>
            </a:r>
            <a:r>
              <a:rPr lang="fr-FR" dirty="0"/>
              <a:t> on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purchase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464B31-C684-423B-B0D4-D6335C4D1677}"/>
              </a:ext>
            </a:extLst>
          </p:cNvPr>
          <p:cNvSpPr/>
          <p:nvPr/>
        </p:nvSpPr>
        <p:spPr>
          <a:xfrm>
            <a:off x="5677957" y="3850491"/>
            <a:ext cx="2653200" cy="618403"/>
          </a:xfrm>
          <a:prstGeom prst="roundRect">
            <a:avLst/>
          </a:prstGeom>
          <a:solidFill>
            <a:schemeClr val="bg1">
              <a:lumMod val="65000"/>
              <a:lumOff val="3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subscription</a:t>
            </a:r>
            <a:r>
              <a:rPr lang="fr-FR" dirty="0"/>
              <a:t> with </a:t>
            </a:r>
            <a:r>
              <a:rPr lang="fr-FR" dirty="0" err="1"/>
              <a:t>add-ons</a:t>
            </a:r>
            <a:r>
              <a:rPr lang="fr-FR" dirty="0"/>
              <a:t> on an app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BD2E7F4-A3FC-435F-8C5D-1786FB32211F}"/>
              </a:ext>
            </a:extLst>
          </p:cNvPr>
          <p:cNvSpPr/>
          <p:nvPr/>
        </p:nvSpPr>
        <p:spPr>
          <a:xfrm>
            <a:off x="9096903" y="2810597"/>
            <a:ext cx="2653200" cy="618403"/>
          </a:xfrm>
          <a:prstGeom prst="roundRect">
            <a:avLst/>
          </a:prstGeom>
          <a:solidFill>
            <a:schemeClr val="bg1">
              <a:lumMod val="50000"/>
              <a:lumOff val="50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$50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DD4768-D928-47A5-A644-2BAB25EA22A7}"/>
              </a:ext>
            </a:extLst>
          </p:cNvPr>
          <p:cNvSpPr/>
          <p:nvPr/>
        </p:nvSpPr>
        <p:spPr>
          <a:xfrm>
            <a:off x="9096903" y="5930280"/>
            <a:ext cx="2653200" cy="618403"/>
          </a:xfrm>
          <a:prstGeom prst="roundRect">
            <a:avLst/>
          </a:prstGeom>
          <a:solidFill>
            <a:schemeClr val="bg1">
              <a:lumMod val="85000"/>
              <a:lumOff val="1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are </a:t>
            </a:r>
            <a:r>
              <a:rPr lang="fr-FR" dirty="0" err="1"/>
              <a:t>sold</a:t>
            </a:r>
            <a:r>
              <a:rPr lang="fr-FR" dirty="0"/>
              <a:t> 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C81D36-FB87-4B89-AF6E-7D8DC308330D}"/>
              </a:ext>
            </a:extLst>
          </p:cNvPr>
          <p:cNvSpPr/>
          <p:nvPr/>
        </p:nvSpPr>
        <p:spPr>
          <a:xfrm>
            <a:off x="9096903" y="4890385"/>
            <a:ext cx="2653200" cy="618403"/>
          </a:xfrm>
          <a:prstGeom prst="roundRect">
            <a:avLst/>
          </a:prstGeom>
          <a:solidFill>
            <a:schemeClr val="bg1">
              <a:lumMod val="75000"/>
              <a:lumOff val="2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Commission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91672BD-500D-4AFD-AFCB-60C472473A37}"/>
              </a:ext>
            </a:extLst>
          </p:cNvPr>
          <p:cNvSpPr/>
          <p:nvPr/>
        </p:nvSpPr>
        <p:spPr>
          <a:xfrm>
            <a:off x="9096903" y="3850491"/>
            <a:ext cx="2653200" cy="618403"/>
          </a:xfrm>
          <a:prstGeom prst="roundRect">
            <a:avLst/>
          </a:prstGeom>
          <a:solidFill>
            <a:schemeClr val="bg1">
              <a:lumMod val="65000"/>
              <a:lumOff val="35000"/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subscription</a:t>
            </a:r>
            <a:r>
              <a:rPr lang="fr-FR" dirty="0"/>
              <a:t> with </a:t>
            </a:r>
            <a:r>
              <a:rPr lang="fr-FR" dirty="0" err="1"/>
              <a:t>add-ons</a:t>
            </a:r>
            <a:r>
              <a:rPr lang="fr-FR" dirty="0"/>
              <a:t> on an app </a:t>
            </a:r>
          </a:p>
        </p:txBody>
      </p:sp>
    </p:spTree>
    <p:extLst>
      <p:ext uri="{BB962C8B-B14F-4D97-AF65-F5344CB8AC3E}">
        <p14:creationId xmlns:p14="http://schemas.microsoft.com/office/powerpoint/2010/main" val="24192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F60F-AC24-475F-9E80-DC07A399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</a:t>
            </a:r>
            <a:r>
              <a:rPr lang="fr-FR" dirty="0" err="1"/>
              <a:t>Facts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E6CF-40C3-4F5C-8E48-733C1321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person goes to the grocery store 1.6 times a week and spends 43 minutes there (without travel time).</a:t>
            </a:r>
          </a:p>
          <a:p>
            <a:r>
              <a:rPr lang="en-US" dirty="0"/>
              <a:t> Nearly 25% of grocery shopping dollars are spent on processed foods and sweets.</a:t>
            </a:r>
          </a:p>
          <a:p>
            <a:r>
              <a:rPr lang="fr-FR" dirty="0"/>
              <a:t>One pound of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wasted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day</a:t>
            </a:r>
            <a:r>
              <a:rPr lang="fr-FR" dirty="0"/>
              <a:t> by an </a:t>
            </a:r>
            <a:r>
              <a:rPr lang="fr-FR" dirty="0" err="1"/>
              <a:t>average</a:t>
            </a:r>
            <a:r>
              <a:rPr lang="fr-FR" dirty="0"/>
              <a:t> American.</a:t>
            </a:r>
          </a:p>
          <a:p>
            <a:r>
              <a:rPr lang="fr-FR" i="1" dirty="0"/>
              <a:t>Figures about </a:t>
            </a:r>
            <a:r>
              <a:rPr lang="fr-FR" i="1" dirty="0" err="1"/>
              <a:t>missing</a:t>
            </a:r>
            <a:r>
              <a:rPr lang="fr-FR" i="1" dirty="0"/>
              <a:t> items</a:t>
            </a:r>
          </a:p>
        </p:txBody>
      </p:sp>
    </p:spTree>
    <p:extLst>
      <p:ext uri="{BB962C8B-B14F-4D97-AF65-F5344CB8AC3E}">
        <p14:creationId xmlns:p14="http://schemas.microsoft.com/office/powerpoint/2010/main" val="246660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F5D2-8F8C-45CA-BD34-7717520DA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Market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B322-83AA-4F92-AB5C-A20F87F38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 err="1"/>
              <a:t>Conduct</a:t>
            </a:r>
            <a:r>
              <a:rPr lang="fr-FR" i="1" dirty="0"/>
              <a:t> a market study </a:t>
            </a:r>
            <a:r>
              <a:rPr lang="fr-FR" i="1" dirty="0" err="1"/>
              <a:t>among</a:t>
            </a:r>
            <a:r>
              <a:rPr lang="fr-FR" i="1" dirty="0"/>
              <a:t> </a:t>
            </a:r>
            <a:r>
              <a:rPr lang="fr-FR" i="1" dirty="0" err="1"/>
              <a:t>young</a:t>
            </a:r>
            <a:r>
              <a:rPr lang="fr-FR" i="1" dirty="0"/>
              <a:t> </a:t>
            </a:r>
            <a:r>
              <a:rPr lang="fr-FR" i="1" dirty="0" err="1"/>
              <a:t>workers</a:t>
            </a:r>
            <a:r>
              <a:rPr lang="fr-FR" i="1" dirty="0"/>
              <a:t> to </a:t>
            </a:r>
            <a:r>
              <a:rPr lang="fr-FR" i="1" dirty="0" err="1"/>
              <a:t>determine</a:t>
            </a:r>
            <a:r>
              <a:rPr lang="fr-FR" i="1" dirty="0"/>
              <a:t>: </a:t>
            </a:r>
          </a:p>
          <a:p>
            <a:pPr lvl="1"/>
            <a:r>
              <a:rPr lang="fr-FR" i="1" dirty="0" err="1"/>
              <a:t>Determine</a:t>
            </a:r>
            <a:r>
              <a:rPr lang="fr-FR" i="1" dirty="0"/>
              <a:t> the exact </a:t>
            </a:r>
            <a:r>
              <a:rPr lang="fr-FR" i="1" dirty="0" err="1"/>
              <a:t>painpoint</a:t>
            </a:r>
            <a:r>
              <a:rPr lang="fr-FR" i="1" dirty="0"/>
              <a:t> (</a:t>
            </a:r>
            <a:r>
              <a:rPr lang="fr-FR" i="1" dirty="0" err="1"/>
              <a:t>save</a:t>
            </a:r>
            <a:r>
              <a:rPr lang="fr-FR" i="1" dirty="0"/>
              <a:t> time or </a:t>
            </a:r>
            <a:r>
              <a:rPr lang="fr-FR" i="1" dirty="0" err="1"/>
              <a:t>sustainable</a:t>
            </a:r>
            <a:r>
              <a:rPr lang="fr-FR" i="1" dirty="0"/>
              <a:t>)</a:t>
            </a:r>
          </a:p>
          <a:p>
            <a:pPr lvl="1"/>
            <a:r>
              <a:rPr lang="fr-FR" i="1" dirty="0"/>
              <a:t>How </a:t>
            </a:r>
            <a:r>
              <a:rPr lang="fr-FR" i="1" dirty="0" err="1"/>
              <a:t>painful</a:t>
            </a:r>
            <a:r>
              <a:rPr lang="fr-FR" i="1" dirty="0"/>
              <a:t> the </a:t>
            </a:r>
            <a:r>
              <a:rPr lang="fr-FR" i="1" dirty="0" err="1"/>
              <a:t>painpoint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?</a:t>
            </a:r>
          </a:p>
          <a:p>
            <a:pPr lvl="1"/>
            <a:r>
              <a:rPr lang="fr-FR" i="1" dirty="0"/>
              <a:t>How </a:t>
            </a:r>
            <a:r>
              <a:rPr lang="fr-FR" i="1" dirty="0" err="1"/>
              <a:t>much</a:t>
            </a:r>
            <a:r>
              <a:rPr lang="fr-FR" i="1" dirty="0"/>
              <a:t> </a:t>
            </a:r>
            <a:r>
              <a:rPr lang="fr-FR" i="1" dirty="0" err="1"/>
              <a:t>would</a:t>
            </a:r>
            <a:r>
              <a:rPr lang="fr-FR" i="1" dirty="0"/>
              <a:t> </a:t>
            </a:r>
            <a:r>
              <a:rPr lang="fr-FR" i="1" dirty="0" err="1"/>
              <a:t>they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willing</a:t>
            </a:r>
            <a:r>
              <a:rPr lang="fr-FR" i="1" dirty="0"/>
              <a:t> to </a:t>
            </a:r>
            <a:r>
              <a:rPr lang="fr-FR" i="1" dirty="0" err="1"/>
              <a:t>pay</a:t>
            </a:r>
            <a:r>
              <a:rPr lang="fr-FR" i="1" dirty="0"/>
              <a:t> to solve </a:t>
            </a:r>
            <a:r>
              <a:rPr lang="fr-FR" i="1" dirty="0" err="1"/>
              <a:t>it</a:t>
            </a:r>
            <a:r>
              <a:rPr lang="fr-FR" i="1" dirty="0"/>
              <a:t>?</a:t>
            </a:r>
          </a:p>
          <a:p>
            <a:pPr lvl="1"/>
            <a:r>
              <a:rPr lang="fr-FR" i="1" dirty="0"/>
              <a:t>What </a:t>
            </a:r>
            <a:r>
              <a:rPr lang="fr-FR" i="1" dirty="0" err="1"/>
              <a:t>additional</a:t>
            </a:r>
            <a:r>
              <a:rPr lang="fr-FR" i="1" dirty="0"/>
              <a:t> </a:t>
            </a:r>
            <a:r>
              <a:rPr lang="fr-FR" i="1" dirty="0" err="1"/>
              <a:t>feature</a:t>
            </a:r>
            <a:r>
              <a:rPr lang="fr-FR" i="1" dirty="0"/>
              <a:t> </a:t>
            </a:r>
            <a:r>
              <a:rPr lang="fr-FR" i="1" dirty="0" err="1"/>
              <a:t>would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of </a:t>
            </a:r>
            <a:r>
              <a:rPr lang="fr-FR" i="1" dirty="0" err="1"/>
              <a:t>interest</a:t>
            </a:r>
            <a:r>
              <a:rPr lang="fr-FR" i="1" dirty="0"/>
              <a:t> to </a:t>
            </a:r>
            <a:r>
              <a:rPr lang="fr-FR" i="1" dirty="0" err="1"/>
              <a:t>them</a:t>
            </a:r>
            <a:r>
              <a:rPr lang="fr-FR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143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AE0C-1D02-46B7-95D8-51E11A8F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35BEB-13F3-40CC-A266-E0D28BEE5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002002"/>
          </a:xfrm>
        </p:spPr>
        <p:txBody>
          <a:bodyPr/>
          <a:lstStyle/>
          <a:p>
            <a:pPr algn="just"/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young workers</a:t>
            </a:r>
            <a:r>
              <a:rPr lang="en-US" dirty="0"/>
              <a:t> who wants </a:t>
            </a:r>
            <a:r>
              <a:rPr lang="en-US" dirty="0">
                <a:solidFill>
                  <a:srgbClr val="FF0000"/>
                </a:solidFill>
              </a:rPr>
              <a:t>a more efficient grocery routine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SMA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domestic appliance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helps users save time and consume in more sustainable way</a:t>
            </a:r>
            <a:r>
              <a:rPr lang="en-US" dirty="0"/>
              <a:t> </a:t>
            </a:r>
            <a:r>
              <a:rPr lang="en-US" dirty="0" err="1"/>
              <a:t>unlilke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Amazon Dash </a:t>
            </a:r>
            <a:r>
              <a:rPr lang="en-US" dirty="0"/>
              <a:t>our product </a:t>
            </a:r>
            <a:r>
              <a:rPr lang="en-US" dirty="0">
                <a:solidFill>
                  <a:srgbClr val="FF0000"/>
                </a:solidFill>
              </a:rPr>
              <a:t>is autonomous</a:t>
            </a:r>
            <a:r>
              <a:rPr lang="en-US" dirty="0"/>
              <a:t>.</a:t>
            </a:r>
          </a:p>
          <a:p>
            <a:pPr algn="just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635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0A43-3EFA-4DF4-BF34-EAB2B913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competition</a:t>
            </a:r>
            <a:endParaRPr lang="fr-FR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4883B50-CD2F-45CA-B5EE-A4EF153008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839645"/>
              </p:ext>
            </p:extLst>
          </p:nvPr>
        </p:nvGraphicFramePr>
        <p:xfrm>
          <a:off x="1141413" y="1815855"/>
          <a:ext cx="10024840" cy="2026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2187477367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3216020622"/>
                    </a:ext>
                  </a:extLst>
                </a:gridCol>
                <a:gridCol w="3292840">
                  <a:extLst>
                    <a:ext uri="{9D8B030D-6E8A-4147-A177-3AD203B41FA5}">
                      <a16:colId xmlns:a16="http://schemas.microsoft.com/office/drawing/2014/main" val="206431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1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Amazon Dash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 Dash is a consumer goods ordering service which uses proprietary devices and APIs for ordering goods over the Internet.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/>
                        <a:t>Requires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human</a:t>
                      </a:r>
                      <a:r>
                        <a:rPr lang="fr-FR" dirty="0"/>
                        <a:t> intervention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Do not tackle the </a:t>
                      </a:r>
                      <a:r>
                        <a:rPr lang="fr-FR" dirty="0" err="1"/>
                        <a:t>waste</a:t>
                      </a:r>
                      <a:r>
                        <a:rPr lang="fr-FR" dirty="0"/>
                        <a:t> issue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Can </a:t>
                      </a:r>
                      <a:r>
                        <a:rPr lang="fr-FR" dirty="0" err="1"/>
                        <a:t>only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be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used</a:t>
                      </a:r>
                      <a:r>
                        <a:rPr lang="fr-FR" dirty="0"/>
                        <a:t> on Amazon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0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93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075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305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524</Words>
  <Application>Microsoft Office PowerPoint</Application>
  <PresentationFormat>Widescreen</PresentationFormat>
  <Paragraphs>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Smart Consuming Automation</vt:lpstr>
      <vt:lpstr>The problem</vt:lpstr>
      <vt:lpstr>The product</vt:lpstr>
      <vt:lpstr>The product</vt:lpstr>
      <vt:lpstr>Revenue Stream options</vt:lpstr>
      <vt:lpstr>Key Facts</vt:lpstr>
      <vt:lpstr>Market Study</vt:lpstr>
      <vt:lpstr>Main Value proposition</vt:lpstr>
      <vt:lpstr>The competition</vt:lpstr>
      <vt:lpstr>Product map</vt:lpstr>
      <vt:lpstr>Timeline</vt:lpstr>
      <vt:lpstr>Go to market strategy</vt:lpstr>
      <vt:lpstr>Source of funding</vt:lpstr>
      <vt:lpstr>Exit options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2019-08-23T19:15:07Z</dcterms:created>
  <dcterms:modified xsi:type="dcterms:W3CDTF">2019-11-21T02:48:26Z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